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38" r:id="rId7"/>
    <p:sldId id="339" r:id="rId8"/>
    <p:sldId id="292" r:id="rId9"/>
    <p:sldId id="274" r:id="rId10"/>
    <p:sldId id="317" r:id="rId11"/>
    <p:sldId id="275" r:id="rId12"/>
    <p:sldId id="327" r:id="rId13"/>
    <p:sldId id="301" r:id="rId14"/>
    <p:sldId id="318" r:id="rId15"/>
    <p:sldId id="328" r:id="rId16"/>
    <p:sldId id="329" r:id="rId17"/>
    <p:sldId id="270" r:id="rId18"/>
    <p:sldId id="335" r:id="rId19"/>
    <p:sldId id="271" r:id="rId20"/>
    <p:sldId id="272"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Lesson 15</a:t>
            </a:r>
            <a:endParaRPr lang="en-US"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58356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basic lesson 15</a:t>
            </a: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rPr>
              <a:t>“Color adjuster”</a:t>
            </a:r>
            <a:endPar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altLang="zh-CN" sz="2400" dirty="0">
                <a:solidFill>
                  <a:schemeClr val="accent5">
                    <a:lumMod val="75000"/>
                  </a:schemeClr>
                </a:solidFill>
                <a:ea typeface="微软雅黑 Light"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9" name="任意多边形 1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0" name="图片 19"/>
          <p:cNvPicPr>
            <a:picLocks noChangeAspect="1"/>
          </p:cNvPicPr>
          <p:nvPr/>
        </p:nvPicPr>
        <p:blipFill>
          <a:blip r:embed="rId3"/>
          <a:stretch>
            <a:fillRect/>
          </a:stretch>
        </p:blipFill>
        <p:spPr>
          <a:xfrm>
            <a:off x="1306195" y="1885950"/>
            <a:ext cx="3647440" cy="3571240"/>
          </a:xfrm>
          <a:prstGeom prst="rect">
            <a:avLst/>
          </a:prstGeom>
        </p:spPr>
      </p:pic>
      <p:sp>
        <p:nvSpPr>
          <p:cNvPr id="21" name="文本框 20"/>
          <p:cNvSpPr txBox="1"/>
          <p:nvPr/>
        </p:nvSpPr>
        <p:spPr>
          <a:xfrm>
            <a:off x="5012055" y="2489200"/>
            <a:ext cx="5457190" cy="2676525"/>
          </a:xfrm>
          <a:prstGeom prst="rect">
            <a:avLst/>
          </a:prstGeom>
          <a:noFill/>
        </p:spPr>
        <p:txBody>
          <a:bodyPr wrap="square" rtlCol="0">
            <a:spAutoFit/>
          </a:bodyPr>
          <a:p>
            <a:pPr algn="l">
              <a:buNone/>
            </a:pPr>
            <a:r>
              <a:rPr sz="2400" dirty="0">
                <a:solidFill>
                  <a:schemeClr val="accent5">
                    <a:lumMod val="75000"/>
                  </a:schemeClr>
                </a:solidFill>
                <a:ea typeface="宋体" pitchFamily="2" charset="-122"/>
                <a:cs typeface="+mn-lt"/>
              </a:rPr>
              <a:t>Turn off the colorful lights.</a:t>
            </a:r>
            <a:endParaRPr sz="2400" dirty="0">
              <a:solidFill>
                <a:schemeClr val="accent5">
                  <a:lumMod val="75000"/>
                </a:schemeClr>
              </a:solidFill>
              <a:ea typeface="宋体" pitchFamily="2" charset="-122"/>
              <a:cs typeface="+mn-lt"/>
            </a:endParaRPr>
          </a:p>
          <a:p>
            <a:pPr algn="l">
              <a:buNone/>
            </a:pPr>
            <a:endParaRPr sz="2400" dirty="0">
              <a:solidFill>
                <a:schemeClr val="accent5">
                  <a:lumMod val="75000"/>
                </a:schemeClr>
              </a:solidFill>
              <a:ea typeface="宋体" pitchFamily="2" charset="-122"/>
              <a:cs typeface="+mn-lt"/>
            </a:endParaRPr>
          </a:p>
          <a:p>
            <a:pPr algn="l"/>
            <a:r>
              <a:rPr sz="2400" dirty="0">
                <a:solidFill>
                  <a:schemeClr val="accent5">
                    <a:lumMod val="75000"/>
                  </a:schemeClr>
                </a:solidFill>
                <a:ea typeface="宋体" pitchFamily="2" charset="-122"/>
                <a:cs typeface="+mn-lt"/>
              </a:rPr>
              <a:t>Note: Every time you complete an experiment on a colorful light, you need to use a program that turns off the colorful lights. Otherwise the colorful lights will remain on.</a:t>
            </a:r>
            <a:endParaRPr sz="2400" dirty="0">
              <a:solidFill>
                <a:schemeClr val="accent5">
                  <a:lumMod val="75000"/>
                </a:schemeClr>
              </a:solidFill>
              <a:ea typeface="宋体" pitchFamily="2" charset="-122"/>
              <a:cs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516880" y="2780030"/>
            <a:ext cx="4229735" cy="368300"/>
          </a:xfrm>
          <a:prstGeom prst="rect">
            <a:avLst/>
          </a:prstGeom>
          <a:noFill/>
        </p:spPr>
        <p:txBody>
          <a:bodyPr wrap="square" rtlCol="0">
            <a:spAutoFit/>
          </a:bodyPr>
          <a:p>
            <a:pPr algn="l"/>
            <a:r>
              <a:rPr lang="zh-CN" dirty="0">
                <a:solidFill>
                  <a:schemeClr val="accent5">
                    <a:lumMod val="75000"/>
                  </a:schemeClr>
                </a:solidFill>
              </a:rPr>
              <a:t>Set the angle of the knob potentiometer.</a:t>
            </a:r>
            <a:endParaRPr lang="zh-CN" dirty="0">
              <a:solidFill>
                <a:schemeClr val="accent5">
                  <a:lumMod val="75000"/>
                </a:schemeClr>
              </a:solidFill>
            </a:endParaRPr>
          </a:p>
        </p:txBody>
      </p:sp>
      <p:pic>
        <p:nvPicPr>
          <p:cNvPr id="19" name="图片 18"/>
          <p:cNvPicPr>
            <a:picLocks noChangeAspect="1"/>
          </p:cNvPicPr>
          <p:nvPr/>
        </p:nvPicPr>
        <p:blipFill>
          <a:blip r:embed="rId3"/>
          <a:stretch>
            <a:fillRect/>
          </a:stretch>
        </p:blipFill>
        <p:spPr>
          <a:xfrm>
            <a:off x="1725930" y="1586865"/>
            <a:ext cx="3733165" cy="368427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067300" y="3198495"/>
            <a:ext cx="6125210" cy="460375"/>
          </a:xfrm>
          <a:prstGeom prst="rect">
            <a:avLst/>
          </a:prstGeom>
          <a:noFill/>
        </p:spPr>
        <p:txBody>
          <a:bodyPr wrap="square" rtlCol="0">
            <a:spAutoFit/>
          </a:bodyPr>
          <a:p>
            <a:pPr algn="l"/>
            <a:r>
              <a:rPr lang="en-US" altLang="zh-CN" sz="2400" dirty="0">
                <a:solidFill>
                  <a:schemeClr val="accent5">
                    <a:lumMod val="75000"/>
                  </a:schemeClr>
                </a:solidFill>
                <a:ea typeface="+mj-ea"/>
                <a:cs typeface="+mn-lt"/>
              </a:rPr>
              <a:t> </a:t>
            </a:r>
            <a:r>
              <a:rPr sz="2400" dirty="0">
                <a:solidFill>
                  <a:schemeClr val="accent5">
                    <a:lumMod val="75000"/>
                  </a:schemeClr>
                </a:solidFill>
                <a:ea typeface="+mj-ea"/>
                <a:cs typeface="+mn-lt"/>
              </a:rPr>
              <a:t>Indicates the size of the variable item value</a:t>
            </a:r>
            <a:r>
              <a:rPr lang="en-US" sz="2400" dirty="0">
                <a:solidFill>
                  <a:schemeClr val="accent5">
                    <a:lumMod val="75000"/>
                  </a:schemeClr>
                </a:solidFill>
                <a:ea typeface="+mj-ea"/>
                <a:cs typeface="+mn-lt"/>
              </a:rPr>
              <a:t>.</a:t>
            </a:r>
            <a:endParaRPr lang="en-US" sz="2400" dirty="0">
              <a:solidFill>
                <a:schemeClr val="accent5">
                  <a:lumMod val="75000"/>
                </a:schemeClr>
              </a:solidFill>
              <a:ea typeface="+mj-ea"/>
              <a:cs typeface="+mn-lt"/>
            </a:endParaRPr>
          </a:p>
        </p:txBody>
      </p:sp>
      <p:pic>
        <p:nvPicPr>
          <p:cNvPr id="19" name="图片 18"/>
          <p:cNvPicPr>
            <a:picLocks noChangeAspect="1"/>
          </p:cNvPicPr>
          <p:nvPr/>
        </p:nvPicPr>
        <p:blipFill>
          <a:blip r:embed="rId3"/>
          <a:stretch>
            <a:fillRect/>
          </a:stretch>
        </p:blipFill>
        <p:spPr>
          <a:xfrm>
            <a:off x="1826260" y="1770380"/>
            <a:ext cx="3241040" cy="372808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461635" y="2565400"/>
            <a:ext cx="5120640" cy="1938020"/>
          </a:xfrm>
          <a:prstGeom prst="rect">
            <a:avLst/>
          </a:prstGeom>
          <a:noFill/>
        </p:spPr>
        <p:txBody>
          <a:bodyPr wrap="square" rtlCol="0">
            <a:spAutoFit/>
          </a:bodyPr>
          <a:p>
            <a:pPr algn="l"/>
            <a:r>
              <a:rPr lang="en-US" sz="2400" dirty="0">
                <a:solidFill>
                  <a:schemeClr val="accent5">
                    <a:lumMod val="75000"/>
                  </a:schemeClr>
                </a:solidFill>
              </a:rPr>
              <a:t>            </a:t>
            </a:r>
            <a:r>
              <a:rPr sz="2400" dirty="0">
                <a:solidFill>
                  <a:schemeClr val="accent5">
                    <a:lumMod val="75000"/>
                  </a:schemeClr>
                </a:solidFill>
              </a:rPr>
              <a:t>You can set the brightness of the colorful lights on the handle. The higher the number, the brighter the light, and the setting range of the numbers is 0 to 255.</a:t>
            </a:r>
            <a:endParaRPr sz="2400" dirty="0">
              <a:solidFill>
                <a:schemeClr val="accent5">
                  <a:lumMod val="75000"/>
                </a:schemeClr>
              </a:solidFill>
            </a:endParaRPr>
          </a:p>
        </p:txBody>
      </p:sp>
      <p:pic>
        <p:nvPicPr>
          <p:cNvPr id="8" name="图片 7"/>
          <p:cNvPicPr>
            <a:picLocks noChangeAspect="1"/>
          </p:cNvPicPr>
          <p:nvPr/>
        </p:nvPicPr>
        <p:blipFill>
          <a:blip r:embed="rId3"/>
          <a:stretch>
            <a:fillRect/>
          </a:stretch>
        </p:blipFill>
        <p:spPr>
          <a:xfrm>
            <a:off x="1325245" y="1827530"/>
            <a:ext cx="4063365" cy="3523615"/>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900420" y="2923540"/>
            <a:ext cx="4848225" cy="829945"/>
          </a:xfrm>
          <a:prstGeom prst="rect">
            <a:avLst/>
          </a:prstGeom>
          <a:noFill/>
        </p:spPr>
        <p:txBody>
          <a:bodyPr wrap="square" rtlCol="0">
            <a:spAutoFit/>
          </a:bodyPr>
          <a:p>
            <a:pPr algn="l"/>
            <a:r>
              <a:rPr lang="en-US" sz="2400" dirty="0">
                <a:solidFill>
                  <a:schemeClr val="accent5">
                    <a:lumMod val="75000"/>
                  </a:schemeClr>
                </a:solidFill>
                <a:ea typeface="宋体" pitchFamily="2" charset="-122"/>
                <a:cs typeface="+mn-lt"/>
              </a:rPr>
              <a:t>         </a:t>
            </a:r>
            <a:r>
              <a:rPr sz="2400" dirty="0">
                <a:solidFill>
                  <a:schemeClr val="accent5">
                    <a:lumMod val="75000"/>
                  </a:schemeClr>
                </a:solidFill>
                <a:ea typeface="宋体" pitchFamily="2" charset="-122"/>
                <a:cs typeface="+mn-lt"/>
              </a:rPr>
              <a:t>Set the color of the light and turn on the colorful lights</a:t>
            </a:r>
            <a:r>
              <a:rPr lang="en-US" altLang="zh-CN" sz="2400" dirty="0">
                <a:solidFill>
                  <a:schemeClr val="accent5">
                    <a:lumMod val="75000"/>
                  </a:schemeClr>
                </a:solidFill>
                <a:ea typeface="宋体" pitchFamily="2" charset="-122"/>
                <a:cs typeface="+mn-lt"/>
              </a:rPr>
              <a:t> </a:t>
            </a:r>
            <a:r>
              <a:rPr lang="zh-CN" sz="2400" dirty="0">
                <a:solidFill>
                  <a:schemeClr val="accent5">
                    <a:lumMod val="75000"/>
                  </a:schemeClr>
                </a:solidFill>
                <a:ea typeface="宋体" pitchFamily="2" charset="-122"/>
                <a:cs typeface="+mn-lt"/>
              </a:rPr>
              <a:t>！</a:t>
            </a:r>
            <a:endParaRPr lang="zh-CN" sz="2400" dirty="0">
              <a:solidFill>
                <a:schemeClr val="accent5">
                  <a:lumMod val="75000"/>
                </a:schemeClr>
              </a:solidFill>
              <a:ea typeface="宋体" pitchFamily="2" charset="-122"/>
              <a:cs typeface="+mn-lt"/>
            </a:endParaRPr>
          </a:p>
        </p:txBody>
      </p:sp>
      <p:pic>
        <p:nvPicPr>
          <p:cNvPr id="6" name="图片 5"/>
          <p:cNvPicPr>
            <a:picLocks noChangeAspect="1"/>
          </p:cNvPicPr>
          <p:nvPr/>
        </p:nvPicPr>
        <p:blipFill>
          <a:blip r:embed="rId3"/>
          <a:stretch>
            <a:fillRect/>
          </a:stretch>
        </p:blipFill>
        <p:spPr>
          <a:xfrm>
            <a:off x="1609090" y="1829435"/>
            <a:ext cx="4146550" cy="3627755"/>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86487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8" name="文本框 7"/>
          <p:cNvSpPr txBox="1"/>
          <p:nvPr/>
        </p:nvSpPr>
        <p:spPr>
          <a:xfrm>
            <a:off x="4622165" y="1248410"/>
            <a:ext cx="2274570" cy="460375"/>
          </a:xfrm>
          <a:prstGeom prst="rect">
            <a:avLst/>
          </a:prstGeom>
          <a:noFill/>
        </p:spPr>
        <p:txBody>
          <a:bodyPr wrap="square" rtlCol="0">
            <a:spAutoFit/>
          </a:bodyPr>
          <a:p>
            <a:r>
              <a:rPr lang="zh-CN" altLang="en-US" sz="2400" b="1">
                <a:cs typeface="+mn-lt"/>
              </a:rPr>
              <a:t>Next page</a:t>
            </a:r>
            <a:endParaRPr lang="zh-CN" altLang="en-US" sz="2400" b="1">
              <a:cs typeface="+mn-lt"/>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4" name="任意多边形 23"/>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2942590" y="1816100"/>
            <a:ext cx="5102225" cy="35883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09565" y="4246880"/>
            <a:ext cx="4783455" cy="1191895"/>
          </a:xfrm>
          <a:prstGeom prst="rect">
            <a:avLst/>
          </a:prstGeom>
          <a:noFill/>
        </p:spPr>
        <p:txBody>
          <a:bodyPr wrap="square" rtlCol="0">
            <a:spAutoFit/>
          </a:bodyPr>
          <a:p>
            <a:pPr algn="l"/>
            <a:r>
              <a:rPr sz="2400" dirty="0">
                <a:solidFill>
                  <a:schemeClr val="accent5">
                    <a:lumMod val="75000"/>
                  </a:schemeClr>
                </a:solidFill>
                <a:ea typeface="宋体"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itchFamily="2" charset="-122"/>
              <a:ea typeface="宋体" pitchFamily="2" charset="-122"/>
              <a:cs typeface="宋体"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776095" y="1914525"/>
            <a:ext cx="3605530" cy="3577590"/>
          </a:xfrm>
          <a:prstGeom prst="rect">
            <a:avLst/>
          </a:prstGeom>
        </p:spPr>
      </p:pic>
      <p:sp>
        <p:nvSpPr>
          <p:cNvPr id="3" name="文本框 2"/>
          <p:cNvSpPr txBox="1"/>
          <p:nvPr/>
        </p:nvSpPr>
        <p:spPr>
          <a:xfrm>
            <a:off x="5544820" y="2215515"/>
            <a:ext cx="4783455" cy="1313180"/>
          </a:xfrm>
          <a:prstGeom prst="rect">
            <a:avLst/>
          </a:prstGeom>
          <a:noFill/>
        </p:spPr>
        <p:txBody>
          <a:bodyPr wrap="square" rtlCol="0">
            <a:spAutoFit/>
          </a:bodyPr>
          <a:p>
            <a:pPr algn="l"/>
            <a:r>
              <a:rPr lang="en-US" sz="1600" b="1" dirty="0">
                <a:solidFill>
                  <a:srgbClr val="FF0000"/>
                </a:solidFill>
                <a:ea typeface="宋体" pitchFamily="2" charset="-122"/>
                <a:cs typeface="+mn-lt"/>
                <a:sym typeface="+mn-ea"/>
              </a:rPr>
              <a:t>!N</a:t>
            </a:r>
            <a:r>
              <a:rPr sz="1600" b="1" dirty="0">
                <a:solidFill>
                  <a:srgbClr val="FF0000"/>
                </a:solidFill>
                <a:ea typeface="宋体" pitchFamily="2" charset="-122"/>
                <a:cs typeface="+mn-lt"/>
                <a:sym typeface="+mn-ea"/>
              </a:rPr>
              <a:t>ote:</a:t>
            </a:r>
            <a:endParaRPr sz="1600" b="1" dirty="0">
              <a:solidFill>
                <a:srgbClr val="FF0000"/>
              </a:solidFill>
              <a:ea typeface="宋体" pitchFamily="2" charset="-122"/>
              <a:cs typeface="+mn-lt"/>
              <a:sym typeface="+mn-ea"/>
            </a:endParaRPr>
          </a:p>
          <a:p>
            <a:pPr algn="l"/>
            <a:r>
              <a:rPr sz="1600" b="1" dirty="0">
                <a:solidFill>
                  <a:srgbClr val="FF0000"/>
                </a:solidFill>
                <a:ea typeface="宋体" pitchFamily="2" charset="-122"/>
                <a:cs typeface="+mn-lt"/>
                <a:sym typeface="+mn-ea"/>
              </a:rPr>
              <a:t>Because the adjustable knob uses the P3 pin, the colorful running lights use the P4 pin, and they are multiplexed with the pins of the micro:bit dot matrix. So we need to turn off the LED during initialization.</a:t>
            </a:r>
            <a:endParaRPr sz="1600" b="1" dirty="0">
              <a:solidFill>
                <a:srgbClr val="FF0000"/>
              </a:solidFill>
              <a:ea typeface="宋体" pitchFamily="2" charset="-122"/>
              <a:cs typeface="+mn-lt"/>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22" name="图片 21"/>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23" name="任意多边形 22"/>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4" name="组合 23"/>
          <p:cNvGrpSpPr/>
          <p:nvPr/>
        </p:nvGrpSpPr>
        <p:grpSpPr>
          <a:xfrm>
            <a:off x="317514" y="5177568"/>
            <a:ext cx="724486" cy="458769"/>
            <a:chOff x="560275" y="3433438"/>
            <a:chExt cx="1198188" cy="758734"/>
          </a:xfrm>
        </p:grpSpPr>
        <p:sp>
          <p:nvSpPr>
            <p:cNvPr id="2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文本框 2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1" name="文本框 30"/>
          <p:cNvSpPr txBox="1"/>
          <p:nvPr/>
        </p:nvSpPr>
        <p:spPr>
          <a:xfrm>
            <a:off x="2286635" y="1911350"/>
            <a:ext cx="7618095" cy="3935095"/>
          </a:xfrm>
          <a:prstGeom prst="rect">
            <a:avLst/>
          </a:prstGeom>
          <a:noFill/>
        </p:spPr>
        <p:txBody>
          <a:bodyPr wrap="square" rtlCol="0" anchor="t">
            <a:spAutoFit/>
          </a:bodyPr>
          <a:p>
            <a:pPr algn="l">
              <a:buNone/>
            </a:pPr>
            <a:r>
              <a:rPr lang="zh-CN" altLang="en-US" sz="2400" dirty="0">
                <a:solidFill>
                  <a:schemeClr val="accent5">
                    <a:lumMod val="75000"/>
                  </a:schemeClr>
                </a:solidFill>
                <a:ea typeface="方正少儿_GBK" panose="02000000000000000000" charset="-122"/>
                <a:sym typeface="+mn-ea"/>
              </a:rPr>
              <a:t>Do you learn the course today?</a:t>
            </a:r>
            <a:endParaRPr lang="zh-CN" altLang="en-US" sz="2400" dirty="0">
              <a:solidFill>
                <a:schemeClr val="accent5">
                  <a:lumMod val="75000"/>
                </a:schemeClr>
              </a:solidFill>
              <a:ea typeface="方正少儿_GBK" panose="02000000000000000000" charset="-122"/>
              <a:sym typeface="+mn-ea"/>
            </a:endParaRPr>
          </a:p>
          <a:p>
            <a:pPr algn="l">
              <a:buNone/>
            </a:pPr>
            <a:r>
              <a:rPr lang="zh-CN" altLang="en-US" sz="2400" dirty="0">
                <a:solidFill>
                  <a:schemeClr val="accent5">
                    <a:lumMod val="75000"/>
                  </a:schemeClr>
                </a:solidFill>
                <a:ea typeface="方正少儿_GBK" panose="02000000000000000000" charset="-122"/>
                <a:sym typeface="+mn-ea"/>
              </a:rPr>
              <a:t>If you learn to do it, give yourself a top quack.</a:t>
            </a:r>
            <a:endParaRPr lang="zh-CN" altLang="en-US" sz="2400" dirty="0">
              <a:solidFill>
                <a:schemeClr val="accent5">
                  <a:lumMod val="75000"/>
                </a:schemeClr>
              </a:solidFill>
              <a:ea typeface="方正少儿_GBK" panose="02000000000000000000" charset="-122"/>
              <a:sym typeface="+mn-ea"/>
            </a:endParaRPr>
          </a:p>
          <a:p>
            <a:pPr algn="l">
              <a:buNone/>
            </a:pPr>
            <a:r>
              <a:rPr lang="zh-CN" altLang="en-US" sz="2400" dirty="0">
                <a:solidFill>
                  <a:schemeClr val="accent5">
                    <a:lumMod val="75000"/>
                  </a:schemeClr>
                </a:solidFill>
                <a:ea typeface="方正少儿_GBK" panose="02000000000000000000" charset="-122"/>
                <a:sym typeface="+mn-ea"/>
              </a:rPr>
              <a:t>Now give you a homework assignment.</a:t>
            </a:r>
            <a:endParaRPr lang="en-US" altLang="zh-CN" sz="2800" dirty="0">
              <a:solidFill>
                <a:schemeClr val="accent5">
                  <a:lumMod val="75000"/>
                </a:schemeClr>
              </a:solidFill>
              <a:ea typeface="方正少儿_GBK" panose="02000000000000000000" charset="-122"/>
              <a:sym typeface="+mn-ea"/>
            </a:endParaRPr>
          </a:p>
          <a:p>
            <a:pPr algn="l"/>
            <a:endParaRPr lang="zh-CN" altLang="en-US" sz="2400" dirty="0">
              <a:solidFill>
                <a:srgbClr val="FF0000"/>
              </a:solidFill>
              <a:ea typeface="方正少儿_GBK" panose="02000000000000000000" charset="-122"/>
              <a:sym typeface="+mn-ea"/>
            </a:endParaRPr>
          </a:p>
          <a:p>
            <a:pPr algn="l"/>
            <a:r>
              <a:rPr sz="2400" dirty="0">
                <a:solidFill>
                  <a:srgbClr val="FF0000"/>
                </a:solidFill>
                <a:ea typeface="宋体" pitchFamily="2" charset="-122"/>
                <a:cs typeface="+mn-lt"/>
                <a:sym typeface="+mn-ea"/>
              </a:rPr>
              <a:t>Modify the program and change it to use the joystick to control the color change.</a:t>
            </a:r>
            <a:endParaRPr sz="2400" dirty="0">
              <a:solidFill>
                <a:srgbClr val="FF0000"/>
              </a:solidFill>
              <a:ea typeface="宋体" pitchFamily="2" charset="-122"/>
              <a:cs typeface="+mn-lt"/>
              <a:sym typeface="+mn-ea"/>
            </a:endParaRPr>
          </a:p>
          <a:p>
            <a:pPr algn="l"/>
            <a:endParaRPr lang="en-US" altLang="zh-CN" sz="2800"/>
          </a:p>
          <a:p>
            <a:pPr algn="l"/>
            <a:r>
              <a:rPr lang="zh-CN" altLang="en-US" sz="2400" dirty="0">
                <a:solidFill>
                  <a:schemeClr val="accent5">
                    <a:lumMod val="75000"/>
                  </a:schemeClr>
                </a:solidFill>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ea typeface="方正少儿_GBK" panose="02000000000000000000" charset="-122"/>
              <a:sym typeface="+mn-ea"/>
            </a:endParaRPr>
          </a:p>
          <a:p>
            <a:pPr algn="l"/>
            <a:endParaRPr lang="en-US" altLang="zh-CN" sz="2800"/>
          </a:p>
        </p:txBody>
      </p:sp>
      <p:sp>
        <p:nvSpPr>
          <p:cNvPr id="32" name="标题 31"/>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33" name="任意多边形 32"/>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en-US" altLang="zh-CN" dirty="0" smtClean="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ea typeface="方正少儿_GBK" panose="02000000000000000000" charset="-122"/>
              </a:rPr>
              <a:t>micro:bit</a:t>
            </a:r>
            <a:r>
              <a:rPr lang="zh-CN" altLang="en-US" dirty="0" smtClean="0">
                <a:solidFill>
                  <a:schemeClr val="accent5">
                    <a:lumMod val="75000"/>
                  </a:schemeClr>
                </a:solidFill>
                <a:ea typeface="方正喵呜体" panose="02010600010101010101" pitchFamily="2" charset="-122"/>
              </a:rPr>
              <a:t>    </a:t>
            </a:r>
            <a:endParaRPr lang="zh-CN" altLang="en-US" dirty="0">
              <a:solidFill>
                <a:schemeClr val="accent5">
                  <a:lumMod val="75000"/>
                </a:schemeClr>
              </a:solidFill>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ea typeface="微软雅黑" charset="-122"/>
                <a:sym typeface="+mn-ea"/>
              </a:rPr>
              <a:t> Yahboom</a:t>
            </a:r>
            <a:r>
              <a:rPr lang="zh-CN" altLang="en-US" sz="2800">
                <a:solidFill>
                  <a:schemeClr val="bg1"/>
                </a:solidFill>
                <a:ea typeface="微软雅黑" charset="-122"/>
                <a:sym typeface="+mn-ea"/>
              </a:rPr>
              <a:t>     </a:t>
            </a:r>
            <a:r>
              <a:rPr lang="en-US" altLang="zh-CN" sz="2800">
                <a:solidFill>
                  <a:schemeClr val="bg1"/>
                </a:solidFill>
                <a:ea typeface="微软雅黑" charset="-122"/>
                <a:sym typeface="+mn-ea"/>
              </a:rPr>
              <a:t>micro:bit t</a:t>
            </a:r>
            <a:r>
              <a:rPr lang="zh-CN" altLang="en-US" sz="2800">
                <a:solidFill>
                  <a:schemeClr val="bg1"/>
                </a:solidFill>
                <a:ea typeface="微软雅黑" charset="-122"/>
                <a:sym typeface="+mn-ea"/>
              </a:rPr>
              <a:t>utorial</a:t>
            </a:r>
            <a:endParaRPr lang="zh-CN" altLang="en-US" sz="2800">
              <a:solidFill>
                <a:schemeClr val="bg1"/>
              </a:solidFill>
              <a:ea typeface="微软雅黑"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ea typeface="方正少儿_GBK" panose="02000000000000000000" charset="-122"/>
              </a:rPr>
              <a:t>Yahboom</a:t>
            </a:r>
            <a:endParaRPr lang="en-US" altLang="zh-CN" dirty="0">
              <a:solidFill>
                <a:schemeClr val="accent5">
                  <a:lumMod val="75000"/>
                </a:schemeClr>
              </a:solidFill>
              <a:ea typeface="方正少儿_GBK" panose="02000000000000000000" charset="-122"/>
            </a:endParaRPr>
          </a:p>
        </p:txBody>
      </p:sp>
      <p:sp>
        <p:nvSpPr>
          <p:cNvPr id="18" name="文本框 17"/>
          <p:cNvSpPr txBox="1"/>
          <p:nvPr/>
        </p:nvSpPr>
        <p:spPr>
          <a:xfrm>
            <a:off x="3992880" y="3686175"/>
            <a:ext cx="5588000" cy="762000"/>
          </a:xfrm>
          <a:prstGeom prst="rect">
            <a:avLst/>
          </a:prstGeom>
          <a:noFill/>
        </p:spPr>
        <p:txBody>
          <a:bodyPr wrap="square" rtlCol="0">
            <a:spAutoFit/>
          </a:bodyPr>
          <a:p>
            <a:pPr algn="l"/>
            <a:r>
              <a:rPr lang="zh-CN" altLang="en-US" sz="4400" dirty="0">
                <a:solidFill>
                  <a:schemeClr val="accent5">
                    <a:lumMod val="75000"/>
                  </a:schemeClr>
                </a:solidFill>
                <a:ea typeface="方正少儿_GBK" panose="02000000000000000000" charset="-122"/>
              </a:rPr>
              <a:t>Thanks for watching！</a:t>
            </a:r>
            <a:endParaRPr lang="zh-CN" altLang="en-US" sz="4400" dirty="0">
              <a:solidFill>
                <a:schemeClr val="accent5">
                  <a:lumMod val="75000"/>
                </a:schemeClr>
              </a:solidFill>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itchFamily="34" charset="0"/>
                <a:ea typeface="Arial" pitchFamily="34" charset="0"/>
              </a:rPr>
              <a:t>Part 5</a:t>
            </a:r>
            <a:endParaRPr lang="en-US" altLang="zh-CN" dirty="0" smtClean="0">
              <a:latin typeface="Arial" pitchFamily="34" charset="0"/>
              <a:ea typeface="Arial"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itchFamily="34" charset="0"/>
                <a:ea typeface="Arial" pitchFamily="34" charset="0"/>
                <a:sym typeface="+mn-ea"/>
                <a:hlinkClick r:id="rId3" action="ppaction://hlinksldjump"/>
              </a:rPr>
              <a:t>Have a try </a:t>
            </a:r>
            <a:endParaRPr lang="zh-CN" altLang="en-US" dirty="0">
              <a:solidFill>
                <a:schemeClr val="accent5">
                  <a:lumMod val="75000"/>
                </a:schemeClr>
              </a:solidFill>
              <a:latin typeface="黑体" charset="-122"/>
              <a:ea typeface="黑体"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itchFamily="34" charset="0"/>
                <a:ea typeface="Arial" pitchFamily="34" charset="0"/>
                <a:hlinkClick r:id="rId4" action="ppaction://hlinksldjump"/>
              </a:rPr>
              <a:t>Learning goals</a:t>
            </a:r>
            <a:endParaRPr lang="zh-CN" altLang="en-US" dirty="0">
              <a:solidFill>
                <a:srgbClr val="0070C0"/>
              </a:solidFill>
              <a:latin typeface="Arial" pitchFamily="34" charset="0"/>
              <a:ea typeface="Arial"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sym typeface="+mn-ea"/>
                <a:hlinkClick r:id="rId5" action="ppaction://hlinksldjump"/>
              </a:rPr>
              <a:t>Preparation</a:t>
            </a:r>
            <a:endParaRPr lang="zh-CN" altLang="en-US" dirty="0">
              <a:solidFill>
                <a:schemeClr val="accent5">
                  <a:lumMod val="75000"/>
                </a:schemeClr>
              </a:solidFill>
              <a:latin typeface="Arial" pitchFamily="34" charset="0"/>
              <a:ea typeface="Arial"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6" action="ppaction://hlinksldjump"/>
              </a:rPr>
              <a:t>Search for blocks</a:t>
            </a:r>
            <a:endParaRPr lang="zh-CN" altLang="en-US" dirty="0">
              <a:solidFill>
                <a:schemeClr val="accent5">
                  <a:lumMod val="75000"/>
                </a:schemeClr>
              </a:solidFill>
              <a:latin typeface="Arial" pitchFamily="34" charset="0"/>
              <a:ea typeface="Arial"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7" action="ppaction://hlinksldjump"/>
              </a:rPr>
              <a:t>Combin</a:t>
            </a:r>
            <a:r>
              <a:rPr lang="en-US" altLang="zh-CN" dirty="0">
                <a:solidFill>
                  <a:schemeClr val="accent5">
                    <a:lumMod val="75000"/>
                  </a:schemeClr>
                </a:solidFill>
                <a:latin typeface="Arial" pitchFamily="34" charset="0"/>
                <a:ea typeface="Arial" pitchFamily="34" charset="0"/>
                <a:hlinkClick r:id="rId7" action="ppaction://hlinksldjump"/>
              </a:rPr>
              <a:t>e</a:t>
            </a:r>
            <a:r>
              <a:rPr lang="zh-CN" altLang="en-US" dirty="0">
                <a:solidFill>
                  <a:schemeClr val="accent5">
                    <a:lumMod val="75000"/>
                  </a:schemeClr>
                </a:solidFill>
                <a:latin typeface="Arial" pitchFamily="34" charset="0"/>
                <a:ea typeface="Arial" pitchFamily="34" charset="0"/>
                <a:hlinkClick r:id="rId7" action="ppaction://hlinksldjump"/>
              </a:rPr>
              <a:t> blocks</a:t>
            </a:r>
            <a:endParaRPr lang="zh-CN" altLang="en-US" dirty="0">
              <a:solidFill>
                <a:schemeClr val="accent5">
                  <a:lumMod val="75000"/>
                </a:schemeClr>
              </a:solidFill>
              <a:latin typeface="Arial" pitchFamily="34" charset="0"/>
              <a:ea typeface="Arial"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4</a:t>
            </a:r>
            <a:endParaRPr lang="zh-CN" altLang="en-US" dirty="0">
              <a:latin typeface="Arial" pitchFamily="34" charset="0"/>
              <a:ea typeface="Arial"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Part1</a:t>
            </a:r>
            <a:endParaRPr lang="en-US" altLang="zh-CN" dirty="0" smtClean="0">
              <a:latin typeface="Arial" pitchFamily="34" charset="0"/>
              <a:ea typeface="Arial"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2</a:t>
            </a:r>
            <a:endParaRPr lang="zh-CN" altLang="en-US" dirty="0">
              <a:latin typeface="Arial" pitchFamily="34" charset="0"/>
              <a:ea typeface="Arial"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Part3</a:t>
            </a:r>
            <a:endParaRPr lang="zh-CN" altLang="en-US" dirty="0">
              <a:latin typeface="Arial" pitchFamily="34" charset="0"/>
              <a:ea typeface="Arial"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837055" y="3502025"/>
            <a:ext cx="8490585" cy="1568450"/>
          </a:xfrm>
          <a:prstGeom prst="rect">
            <a:avLst/>
          </a:prstGeom>
          <a:noFill/>
        </p:spPr>
        <p:txBody>
          <a:bodyPr wrap="square" rtlCol="0" anchor="t">
            <a:spAutoFit/>
          </a:bodyPr>
          <a:p>
            <a:r>
              <a:rPr lang="en-US" altLang="zh-CN" sz="2400">
                <a:solidFill>
                  <a:schemeClr val="accent1"/>
                </a:solidFill>
                <a:effectLst>
                  <a:outerShdw blurRad="38100" dist="25400" dir="5400000" algn="ctr" rotWithShape="0">
                    <a:srgbClr val="6E747A">
                      <a:alpha val="43000"/>
                    </a:srgbClr>
                  </a:outerShdw>
                </a:effectLst>
              </a:rPr>
              <a:t>       </a:t>
            </a:r>
            <a:r>
              <a:rPr lang="zh-CN" sz="2400">
                <a:solidFill>
                  <a:schemeClr val="accent1"/>
                </a:solidFill>
                <a:effectLst>
                  <a:outerShdw blurRad="38100" dist="25400" dir="5400000" algn="ctr" rotWithShape="0">
                    <a:srgbClr val="6E747A">
                      <a:alpha val="43000"/>
                    </a:srgbClr>
                  </a:outerShdw>
                </a:effectLst>
              </a:rPr>
              <a:t>When one of the four buttons on the handle is pressed, the colored light on the handle will illuminate the corresponding color of the button. Rotate the knob potentiometer at the bottom of the handle and the lamp brightness will be adjusted accordingly.</a:t>
            </a:r>
            <a:endParaRPr lang="zh-CN" sz="240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3"/>
          <a:stretch>
            <a:fillRect/>
          </a:stretch>
        </p:blipFill>
        <p:spPr>
          <a:xfrm>
            <a:off x="7731760" y="1804670"/>
            <a:ext cx="1841500" cy="1381125"/>
          </a:xfrm>
          <a:prstGeom prst="rect">
            <a:avLst/>
          </a:prstGeom>
        </p:spPr>
      </p:pic>
      <p:pic>
        <p:nvPicPr>
          <p:cNvPr id="8" name="图片 7"/>
          <p:cNvPicPr>
            <a:picLocks noChangeAspect="1"/>
          </p:cNvPicPr>
          <p:nvPr/>
        </p:nvPicPr>
        <p:blipFill>
          <a:blip r:embed="rId4"/>
          <a:stretch>
            <a:fillRect/>
          </a:stretch>
        </p:blipFill>
        <p:spPr>
          <a:xfrm>
            <a:off x="5775960" y="1810385"/>
            <a:ext cx="1751330" cy="1313815"/>
          </a:xfrm>
          <a:prstGeom prst="rect">
            <a:avLst/>
          </a:prstGeom>
        </p:spPr>
      </p:pic>
      <p:pic>
        <p:nvPicPr>
          <p:cNvPr id="11" name="图片 10"/>
          <p:cNvPicPr>
            <a:picLocks noChangeAspect="1"/>
          </p:cNvPicPr>
          <p:nvPr/>
        </p:nvPicPr>
        <p:blipFill>
          <a:blip r:embed="rId5"/>
          <a:stretch>
            <a:fillRect/>
          </a:stretch>
        </p:blipFill>
        <p:spPr>
          <a:xfrm>
            <a:off x="3748405" y="1810385"/>
            <a:ext cx="1786890" cy="1340485"/>
          </a:xfrm>
          <a:prstGeom prst="rect">
            <a:avLst/>
          </a:prstGeom>
        </p:spPr>
      </p:pic>
      <p:pic>
        <p:nvPicPr>
          <p:cNvPr id="12" name="图片 11"/>
          <p:cNvPicPr>
            <a:picLocks noChangeAspect="1"/>
          </p:cNvPicPr>
          <p:nvPr/>
        </p:nvPicPr>
        <p:blipFill>
          <a:blip r:embed="rId6"/>
          <a:stretch>
            <a:fillRect/>
          </a:stretch>
        </p:blipFill>
        <p:spPr>
          <a:xfrm>
            <a:off x="1837055" y="1810385"/>
            <a:ext cx="1751965" cy="1314450"/>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206121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Micro USB Cable</a:t>
            </a:r>
            <a:endPar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Knob potentiometer</a:t>
            </a:r>
            <a:endPar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endParaRPr lang="zh-CN" altLang="en-US" sz="3200" dirty="0">
              <a:solidFill>
                <a:schemeClr val="accent5">
                  <a:lumMod val="75000"/>
                </a:schemeClr>
              </a:solidFill>
              <a:latin typeface="宋体" pitchFamily="2" charset="-122"/>
              <a:ea typeface="宋体"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80160" y="2263140"/>
            <a:ext cx="9468485" cy="2971165"/>
          </a:xfrm>
          <a:prstGeom prst="rect">
            <a:avLst/>
          </a:prstGeom>
          <a:noFill/>
        </p:spPr>
        <p:txBody>
          <a:bodyPr wrap="square" rtlCol="0">
            <a:spAutoFit/>
          </a:bodyPr>
          <a:p>
            <a:pPr algn="l"/>
            <a:r>
              <a:rPr lang="en-US" altLang="zh-CN" sz="3200" baseline="-25000" dirty="0">
                <a:solidFill>
                  <a:srgbClr val="FF0000"/>
                </a:solidFill>
                <a:ea typeface="宋体" pitchFamily="2" charset="-122"/>
                <a:cs typeface="+mn-lt"/>
              </a:rPr>
              <a:t>1.Online:</a:t>
            </a:r>
            <a:r>
              <a:rPr lang="en-US" altLang="zh-CN" sz="3200" baseline="-25000" dirty="0">
                <a:solidFill>
                  <a:srgbClr val="FF0000"/>
                </a:solidFill>
                <a:ea typeface="宋体" pitchFamily="2" charset="-122"/>
                <a:cs typeface="+mn-lt"/>
                <a:sym typeface="+mn-ea"/>
              </a:rPr>
              <a:t> </a:t>
            </a:r>
            <a:r>
              <a:rPr sz="3200" baseline="-25000" dirty="0">
                <a:ea typeface="宋体" pitchFamily="2" charset="-122"/>
                <a:sym typeface="+mn-ea"/>
              </a:rPr>
              <a:t>Connect Micro:bit to the computer via USB cable</a:t>
            </a:r>
            <a:r>
              <a:rPr sz="3200" baseline="-25000" dirty="0">
                <a:ea typeface="宋体" pitchFamily="2" charset="-122"/>
              </a:rPr>
              <a:t>, and the computer will pop up a U disk and click the URL in the U disk to enter the programming interface.</a:t>
            </a:r>
            <a:r>
              <a:rPr sz="3200" baseline="-25000" dirty="0">
                <a:ea typeface="宋体" pitchFamily="2" charset="-122"/>
                <a:sym typeface="+mn-ea"/>
              </a:rPr>
              <a:t>Enter this URL </a:t>
            </a:r>
            <a:r>
              <a:rPr sz="3200" baseline="-25000" dirty="0">
                <a:solidFill>
                  <a:srgbClr val="FF0000"/>
                </a:solidFill>
                <a:ea typeface="宋体" pitchFamily="2" charset="-122"/>
                <a:sym typeface="+mn-ea"/>
              </a:rPr>
              <a:t>https://github.com/lzty634158/GHBit</a:t>
            </a:r>
            <a:r>
              <a:rPr sz="3200" baseline="-25000" dirty="0">
                <a:ea typeface="宋体" pitchFamily="2" charset="-122"/>
                <a:sym typeface="+mn-ea"/>
              </a:rPr>
              <a:t> to get the package named GHBit</a:t>
            </a:r>
            <a:r>
              <a:rPr lang="en-US" sz="3200" baseline="-25000" dirty="0">
                <a:ea typeface="宋体" pitchFamily="2" charset="-122"/>
                <a:sym typeface="+mn-ea"/>
              </a:rPr>
              <a:t>.</a:t>
            </a:r>
            <a:endParaRPr lang="en-US" sz="3200" baseline="-25000" dirty="0">
              <a:ea typeface="宋体" pitchFamily="2" charset="-122"/>
            </a:endParaRPr>
          </a:p>
          <a:p>
            <a:pPr algn="l"/>
            <a:endParaRPr lang="zh-CN" altLang="en-US" sz="3200" baseline="-25000" dirty="0">
              <a:solidFill>
                <a:schemeClr val="tx1"/>
              </a:solidFill>
              <a:latin typeface="宋体" pitchFamily="2" charset="-122"/>
              <a:ea typeface="宋体" pitchFamily="2" charset="-122"/>
            </a:endParaRPr>
          </a:p>
          <a:p>
            <a:r>
              <a:rPr lang="en-US" altLang="zh-CN" sz="3200" baseline="-25000" dirty="0">
                <a:solidFill>
                  <a:srgbClr val="FF0000"/>
                </a:solidFill>
                <a:ea typeface="宋体" pitchFamily="2" charset="-122"/>
                <a:cs typeface="+mn-lt"/>
              </a:rPr>
              <a:t>2.offline：</a:t>
            </a:r>
            <a:r>
              <a:rPr lang="en-US" altLang="zh-CN" sz="3200" baseline="-25000" dirty="0">
                <a:solidFill>
                  <a:schemeClr val="tx1"/>
                </a:solidFill>
                <a:ea typeface="宋体" pitchFamily="2" charset="-122"/>
                <a:cs typeface="+mn-lt"/>
              </a:rPr>
              <a:t>Open micro:bit offline programming software and add GHBit package.Click on "Advanced" and select "Add Package".</a:t>
            </a:r>
            <a:r>
              <a:rPr sz="3200" baseline="-25000" dirty="0">
                <a:ea typeface="宋体" pitchFamily="2" charset="-122"/>
              </a:rPr>
              <a:t>Enter this URL </a:t>
            </a:r>
            <a:r>
              <a:rPr sz="3200" baseline="-25000" dirty="0">
                <a:solidFill>
                  <a:srgbClr val="FF0000"/>
                </a:solidFill>
                <a:ea typeface="宋体" pitchFamily="2" charset="-122"/>
              </a:rPr>
              <a:t>https://github.com/lzty634158/GHBit</a:t>
            </a:r>
            <a:r>
              <a:rPr sz="3200" baseline="-25000" dirty="0">
                <a:ea typeface="宋体" pitchFamily="2" charset="-122"/>
              </a:rPr>
              <a:t> to get the package named GHBit</a:t>
            </a:r>
            <a:r>
              <a:rPr lang="en-US" sz="3200" baseline="-25000" dirty="0">
                <a:ea typeface="宋体" pitchFamily="2" charset="-122"/>
              </a:rPr>
              <a:t>.</a:t>
            </a:r>
            <a:endParaRPr lang="en-US" sz="3200" baseline="-25000" dirty="0">
              <a:ea typeface="宋体" pitchFamily="2" charset="-122"/>
            </a:endParaRPr>
          </a:p>
          <a:p>
            <a:endParaRPr lang="en-US" sz="3200" baseline="-25000" dirty="0">
              <a:ea typeface="宋体" pitchFamily="2" charset="-122"/>
            </a:endParaRPr>
          </a:p>
          <a:p>
            <a:r>
              <a:rPr lang="en-US" altLang="zh-CN" sz="3200" baseline="-25000" dirty="0">
                <a:ea typeface="宋体" pitchFamily="2" charset="-122"/>
                <a:cs typeface="+mn-lt"/>
                <a:sym typeface="+mn-ea"/>
              </a:rPr>
              <a:t>Note: If you already have a GHBit package, you don't need to add it repeatedly.</a:t>
            </a:r>
            <a:endParaRPr lang="en-US" altLang="zh-CN" sz="3200" baseline="-25000" dirty="0">
              <a:ea typeface="宋体" pitchFamily="2" charset="-122"/>
              <a:cs typeface="+mn-lt"/>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1" name="标题 10"/>
          <p:cNvSpPr/>
          <p:nvPr>
            <p:ph type="ctrTitle"/>
          </p:nvPr>
        </p:nvSpPr>
        <p:spPr/>
        <p:txBody>
          <a:bodyPr/>
          <a:p>
            <a:endParaRPr lang="zh-CN" altLang="en-US"/>
          </a:p>
        </p:txBody>
      </p:sp>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3" name="文本框 32"/>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34"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charset="-122"/>
                <a:ea typeface="微软雅黑 Light"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3" name="标题 12"/>
          <p:cNvSpPr/>
          <p:nvPr>
            <p:ph type="ctrTitle"/>
          </p:nvPr>
        </p:nvSpPr>
        <p:spPr/>
        <p:txBody>
          <a:bodyPr/>
          <a:p>
            <a:endParaRPr lang="zh-CN" altLang="en-US"/>
          </a:p>
        </p:txBody>
      </p:sp>
      <p:pic>
        <p:nvPicPr>
          <p:cNvPr id="15" name="图片 14"/>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6" name="任意多边形 1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317514" y="5177568"/>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2" name="文本框 2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3" name="图片 22"/>
          <p:cNvPicPr>
            <a:picLocks noChangeAspect="1"/>
          </p:cNvPicPr>
          <p:nvPr/>
        </p:nvPicPr>
        <p:blipFill>
          <a:blip r:embed="rId3"/>
          <a:stretch>
            <a:fillRect/>
          </a:stretch>
        </p:blipFill>
        <p:spPr>
          <a:xfrm>
            <a:off x="1414145" y="1875155"/>
            <a:ext cx="3660775" cy="3518535"/>
          </a:xfrm>
          <a:prstGeom prst="rect">
            <a:avLst/>
          </a:prstGeom>
        </p:spPr>
      </p:pic>
      <p:pic>
        <p:nvPicPr>
          <p:cNvPr id="24" name="图片 23"/>
          <p:cNvPicPr>
            <a:picLocks noChangeAspect="1"/>
          </p:cNvPicPr>
          <p:nvPr/>
        </p:nvPicPr>
        <p:blipFill>
          <a:blip r:embed="rId4"/>
          <a:stretch>
            <a:fillRect/>
          </a:stretch>
        </p:blipFill>
        <p:spPr>
          <a:xfrm>
            <a:off x="5680710" y="2550795"/>
            <a:ext cx="4135755" cy="890905"/>
          </a:xfrm>
          <a:prstGeom prst="rect">
            <a:avLst/>
          </a:prstGeom>
        </p:spPr>
      </p:pic>
      <p:sp>
        <p:nvSpPr>
          <p:cNvPr id="26"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073140" y="2135505"/>
            <a:ext cx="4389120" cy="2306955"/>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sz="2400" dirty="0">
                <a:solidFill>
                  <a:schemeClr val="accent5">
                    <a:lumMod val="75000"/>
                  </a:schemeClr>
                </a:solidFill>
                <a:ea typeface="微软雅黑 Light" charset="-122"/>
                <a:cs typeface="+mn-lt"/>
              </a:rPr>
              <a:t>This is a building block about the keys. You can choose different keys to indicate that when this button is pressed, this building block can be combined with the "if then" building block.</a:t>
            </a:r>
            <a:endParaRPr sz="2400" dirty="0">
              <a:solidFill>
                <a:schemeClr val="accent5">
                  <a:lumMod val="75000"/>
                </a:schemeClr>
              </a:solidFill>
              <a:ea typeface="微软雅黑 Light" charset="-122"/>
              <a:cs typeface="+mn-lt"/>
            </a:endParaRPr>
          </a:p>
        </p:txBody>
      </p:sp>
      <p:pic>
        <p:nvPicPr>
          <p:cNvPr id="19" name="图片 18"/>
          <p:cNvPicPr>
            <a:picLocks noChangeAspect="1"/>
          </p:cNvPicPr>
          <p:nvPr/>
        </p:nvPicPr>
        <p:blipFill>
          <a:blip r:embed="rId3"/>
          <a:stretch>
            <a:fillRect/>
          </a:stretch>
        </p:blipFill>
        <p:spPr>
          <a:xfrm>
            <a:off x="1507490" y="1614170"/>
            <a:ext cx="4120515" cy="368363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4144</Words>
  <Application>WPS 演示</Application>
  <PresentationFormat>宽屏</PresentationFormat>
  <Paragraphs>200</Paragraphs>
  <Slides>19</Slides>
  <Notes>0</Notes>
  <HiddenSlides>0</HiddenSlides>
  <MMClips>0</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PowerPoint 演示文稿</vt:lpstr>
      <vt:lpstr>PowerPoint 演示文稿</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87</cp:revision>
  <dcterms:created xsi:type="dcterms:W3CDTF">2018-09-06T08:46:00Z</dcterms:created>
  <dcterms:modified xsi:type="dcterms:W3CDTF">2020-06-08T03:20:02Z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